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32"/>
  </p:notesMasterIdLst>
  <p:sldIdLst>
    <p:sldId id="300" r:id="rId6"/>
    <p:sldId id="338"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19" r:id="rId21"/>
    <p:sldId id="328" r:id="rId22"/>
    <p:sldId id="339" r:id="rId23"/>
    <p:sldId id="330" r:id="rId24"/>
    <p:sldId id="331" r:id="rId25"/>
    <p:sldId id="332" r:id="rId26"/>
    <p:sldId id="333" r:id="rId27"/>
    <p:sldId id="334" r:id="rId28"/>
    <p:sldId id="337" r:id="rId29"/>
    <p:sldId id="318"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59" autoAdjust="0"/>
  </p:normalViewPr>
  <p:slideViewPr>
    <p:cSldViewPr snapToGrid="0">
      <p:cViewPr varScale="1">
        <p:scale>
          <a:sx n="81" d="100"/>
          <a:sy n="81" d="100"/>
        </p:scale>
        <p:origin x="96"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9/21/2018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mobile apps (built for Android and iOS, using Xamarin), and modern web apps will be developed to provide access to PolicyConnect. Both mobile apps and the web app rely on web services hosted in an API app. Sensitive configuration data, like connection strings, are stored in Key Vault and accessed on demand from the API App or Web App, so these settings never live in their file system.</a:t>
            </a:r>
          </a:p>
          <a:p>
            <a:endParaRPr lang="en-US" dirty="0"/>
          </a:p>
          <a:p>
            <a:r>
              <a:rPr lang="en-US" dirty="0"/>
              <a:t>The API App uses Azure Redis Cache to implement the cache aside pattern, caching data as it is retrieved from SQL Database.</a:t>
            </a:r>
          </a:p>
          <a:p>
            <a:endParaRPr lang="en-US" dirty="0"/>
          </a:p>
          <a:p>
            <a:r>
              <a:rPr lang="en-US" sz="1200" kern="1200" dirty="0">
                <a:solidFill>
                  <a:schemeClr val="tx1"/>
                </a:solidFill>
                <a:effectLst/>
                <a:latin typeface="+mn-lt"/>
                <a:ea typeface="+mn-ea"/>
                <a:cs typeface="+mn-cs"/>
              </a:rPr>
              <a:t>Full-text search of policy documents is enabled by the Indexer for Blob Storage (which indexes text in the Word and PDF documents) and stores the results in an Azure Search index.</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Azure API Management is used as a proof of concept for the future goal to create a API Store for development teams and affiliated partners.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PowerApps enable authorized business users to build mobile and web (CRUD) applications that interact with SQL Database and Azure Storage, while Microsoft Flow enables them to orchestrate between services such as Office 365 email for sending mobile notifications.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solution uses user and application identities maintained in Azure Active Directory.</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What tools would you recommend Contoso use to migrate their database? How would you use these?</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Contoso could utilize the SQL Server Data Tools (SSDT) for Visual Studio to detect any incompatibilities and fix any detected issues. </a:t>
            </a:r>
          </a:p>
          <a:p>
            <a:pPr lvl="0"/>
            <a:r>
              <a:rPr lang="en-US" sz="2200" dirty="0">
                <a:solidFill>
                  <a:schemeClr val="tx1"/>
                </a:solidFill>
                <a:latin typeface="Segoe UI Semilight" panose="020B0402040204020203" pitchFamily="34" charset="0"/>
                <a:cs typeface="Segoe UI Semilight" panose="020B0402040204020203" pitchFamily="34" charset="0"/>
              </a:rPr>
              <a:t>- They could also utilize the SQL Azure Migration Wizard (SAMW) to perform the incompatibility testing and to actually perform the migration of schema and data, assuming the database is small to medium in size. </a:t>
            </a:r>
          </a:p>
          <a:p>
            <a:pPr lvl="0"/>
            <a:r>
              <a:rPr lang="en-US" sz="2200" dirty="0">
                <a:solidFill>
                  <a:schemeClr val="tx1"/>
                </a:solidFill>
                <a:latin typeface="Segoe UI Semilight" panose="020B0402040204020203" pitchFamily="34" charset="0"/>
                <a:cs typeface="Segoe UI Semilight" panose="020B0402040204020203" pitchFamily="34" charset="0"/>
              </a:rPr>
              <a:t>- If the database is large, then they should use SQL Server Management Studio (SSMS), backup to a BACPAC and import it into SQL DB (which creates the SQL DB).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9/21/2018 4:55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modernize the architecture of their solution, while keeping it .NET based. </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a .NET developer-friendly way to implement their PolicyConnect mobile app for Android and iOS.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are looking for ways to empower their business users to create their own internal mobile apps that help them streamline their processes without the time and resource investment that goes into implementing full scale mobile apps.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improve the management of application secrets.</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make all of their policy documents full-text searchable, with the minimal amount of implementation effort.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interested in leveraging serverless technologies to speed up API development and are interested in a POC that can be used to retrieve policy documents from storage.</a:t>
            </a:r>
            <a:endParaRPr lang="en-US" sz="2800" dirty="0">
              <a:solidFill>
                <a:schemeClr val="tx1"/>
              </a:solidFill>
              <a:latin typeface="Segoe UI Semilight" panose="020B0402040204020203" pitchFamily="34" charset="0"/>
              <a:cs typeface="Segoe UI Semilight" panose="020B0402040204020203" pitchFamily="34" charset="0"/>
            </a:endParaRP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They would like to migrate to SQL Database.</a:t>
            </a:r>
          </a:p>
          <a:p>
            <a:pPr marL="457200" lvl="0" indent="-457200">
              <a:buFont typeface="Arial" panose="020B0604020202020204" pitchFamily="34" charset="0"/>
              <a:buChar char="•"/>
            </a:pPr>
            <a:r>
              <a:rPr lang="en-US" sz="2800" dirty="0">
                <a:solidFill>
                  <a:schemeClr val="tx1"/>
                </a:solidFill>
                <a:latin typeface="Segoe UI Semilight" panose="020B0402040204020203" pitchFamily="34" charset="0"/>
                <a:cs typeface="Segoe UI Semilight" panose="020B0402040204020203" pitchFamily="34" charset="0"/>
              </a:rPr>
              <a:t>Contoso wants to understand how to better deploy caching in their solution, both for the purpose of lessening load on the database and for providing scalable scoreboards.</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We’ve seen services like IFTTT that let business users automate processes, does Azure offer something similar?</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Our developers have heard of Logic Apps, will these be replaced by Microsoft Flow?</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42900" lvl="0" indent="-342900">
              <a:buFont typeface="Arial" panose="020B0604020202020204" pitchFamily="34" charset="0"/>
              <a:buChar char="•"/>
            </a:pPr>
            <a:r>
              <a:rPr lang="en-US" sz="2400" dirty="0">
                <a:solidFill>
                  <a:schemeClr val="tx1"/>
                </a:solidFill>
                <a:latin typeface="Segoe UI Semilight" panose="020B0402040204020203" pitchFamily="34" charset="0"/>
                <a:cs typeface="Segoe UI Semilight" panose="020B0402040204020203" pitchFamily="34" charset="0"/>
              </a:rPr>
              <a:t>We noticed that SQL Database does not support all the features we are accustomed to in SQL Server, not that we are using them currently. Specifically, we were thinking about Linked Servers, Database Mail, SQL Server Agent Jobs, and Service Broker. What are our options for these in Azure?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Moving everything to APIs sounds great but how can we stay on top of our API inventory and manage discoverability, security, lifecycle, and monitoring into the future? Is there something we could use to easily develop a proof of concept now?</a:t>
            </a:r>
          </a:p>
          <a:p>
            <a:pPr marL="342900" lvl="0" indent="-342900">
              <a:buFont typeface="Arial" panose="020B0604020202020204" pitchFamily="34" charset="0"/>
              <a:buChar char="•"/>
            </a:pPr>
            <a:endParaRPr lang="en-US" sz="2400" dirty="0">
              <a:solidFill>
                <a:schemeClr val="tx1"/>
              </a:solidFill>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Mirand Lark,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High level architecture diagram of the preferred solution">
            <a:extLst>
              <a:ext uri="{FF2B5EF4-FFF2-40B4-BE49-F238E27FC236}">
                <a16:creationId xmlns:a16="http://schemas.microsoft.com/office/drawing/2014/main" id="{B35902E9-3C1A-4055-89CB-A55A1498D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368" y="1089963"/>
            <a:ext cx="10078581" cy="563238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Xamarin</a:t>
            </a: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6663471"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SQL Server Data Tools (SSDT) for Visual</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Azure Migration Wizard (SAMW)</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or</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SQL Server Management Studio (SSMS)</a:t>
            </a:r>
            <a:endParaRPr lang="en-US" sz="2400" dirty="0">
              <a:solidFill>
                <a:schemeClr val="tx1"/>
              </a:solidFill>
            </a:endParaRPr>
          </a:p>
        </p:txBody>
      </p:sp>
      <p:pic>
        <p:nvPicPr>
          <p:cNvPr id="9" name="Picture 8" descr="SQL Azure Migration Wizard results screen" title="Database migration results screen">
            <a:extLst>
              <a:ext uri="{FF2B5EF4-FFF2-40B4-BE49-F238E27FC236}">
                <a16:creationId xmlns:a16="http://schemas.microsoft.com/office/drawing/2014/main" id="{A9EC0276-46D4-42F7-8BB1-DC051C062266}"/>
              </a:ext>
            </a:extLst>
          </p:cNvPr>
          <p:cNvPicPr/>
          <p:nvPr/>
        </p:nvPicPr>
        <p:blipFill>
          <a:blip r:embed="rId3"/>
          <a:stretch>
            <a:fillRect/>
          </a:stretch>
        </p:blipFill>
        <p:spPr>
          <a:xfrm>
            <a:off x="6896631" y="1189176"/>
            <a:ext cx="5073293" cy="4754150"/>
          </a:xfrm>
          <a:prstGeom prst="rect">
            <a:avLst/>
          </a:prstGeom>
        </p:spPr>
      </p:pic>
      <p:pic>
        <p:nvPicPr>
          <p:cNvPr id="6" name="Picture 5" descr="SQL Server to Azure SQL Database migration" title="Database migration">
            <a:extLst>
              <a:ext uri="{FF2B5EF4-FFF2-40B4-BE49-F238E27FC236}">
                <a16:creationId xmlns:a16="http://schemas.microsoft.com/office/drawing/2014/main" id="{5A922C93-3A76-4EC1-B7A3-95E07455BD18}"/>
              </a:ext>
            </a:extLst>
          </p:cNvPr>
          <p:cNvPicPr>
            <a:picLocks noChangeAspect="1"/>
          </p:cNvPicPr>
          <p:nvPr/>
        </p:nvPicPr>
        <p:blipFill>
          <a:blip r:embed="rId4"/>
          <a:stretch>
            <a:fillRect/>
          </a:stretch>
        </p:blipFill>
        <p:spPr>
          <a:xfrm>
            <a:off x="619432" y="4519830"/>
            <a:ext cx="4842387" cy="1886426"/>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will work with a group to design a solution for modernizing legacy on-premises applications and infrastructure by leveraging cloud services, while adding a mix of web and mobile services, all secured using Azure Active Directory.</a:t>
            </a:r>
          </a:p>
          <a:p>
            <a:endParaRPr lang="en-US" sz="2800" dirty="0"/>
          </a:p>
          <a:p>
            <a:r>
              <a:rPr lang="en-US" sz="2800" dirty="0"/>
              <a:t>At the end of this whiteboard design session, you will be better able to design a modernization plan for organizations looking to move services from on-premises to the cloud.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graphicFrame>
        <p:nvGraphicFramePr>
          <p:cNvPr id="20" name="Table 19" descr="Screenshot of Redis HyperLogLog" title="Redis HyperLogLog">
            <a:extLst>
              <a:ext uri="{FF2B5EF4-FFF2-40B4-BE49-F238E27FC236}">
                <a16:creationId xmlns:a16="http://schemas.microsoft.com/office/drawing/2014/main" id="{CCE229EA-0E62-4C09-B8F1-B999ED9947D4}"/>
              </a:ext>
            </a:extLst>
          </p:cNvPr>
          <p:cNvGraphicFramePr>
            <a:graphicFrameLocks noGrp="1"/>
          </p:cNvGraphicFramePr>
          <p:nvPr>
            <p:extLst>
              <p:ext uri="{D42A27DB-BD31-4B8C-83A1-F6EECF244321}">
                <p14:modId xmlns:p14="http://schemas.microsoft.com/office/powerpoint/2010/main" val="1387693195"/>
              </p:ext>
            </p:extLst>
          </p:nvPr>
        </p:nvGraphicFramePr>
        <p:xfrm>
          <a:off x="8414211" y="3325786"/>
          <a:ext cx="3212398" cy="2275840"/>
        </p:xfrm>
        <a:graphic>
          <a:graphicData uri="http://schemas.openxmlformats.org/drawingml/2006/table">
            <a:tbl>
              <a:tblPr firstRow="1" bandRow="1">
                <a:tableStyleId>{5C22544A-7EE6-4342-B048-85BDC9FD1C3A}</a:tableStyleId>
              </a:tblPr>
              <a:tblGrid>
                <a:gridCol w="1606199">
                  <a:extLst>
                    <a:ext uri="{9D8B030D-6E8A-4147-A177-3AD203B41FA5}">
                      <a16:colId xmlns:a16="http://schemas.microsoft.com/office/drawing/2014/main" val="1768107674"/>
                    </a:ext>
                  </a:extLst>
                </a:gridCol>
                <a:gridCol w="1606199">
                  <a:extLst>
                    <a:ext uri="{9D8B030D-6E8A-4147-A177-3AD203B41FA5}">
                      <a16:colId xmlns:a16="http://schemas.microsoft.com/office/drawing/2014/main" val="895652764"/>
                    </a:ext>
                  </a:extLst>
                </a:gridCol>
              </a:tblGrid>
              <a:tr h="370840">
                <a:tc gridSpan="2">
                  <a:txBody>
                    <a:bodyPr/>
                    <a:lstStyle/>
                    <a:p>
                      <a:r>
                        <a:rPr lang="en-US" sz="2000" dirty="0"/>
                        <a:t>Redis HyperLogLog</a:t>
                      </a:r>
                    </a:p>
                  </a:txBody>
                  <a:tcPr/>
                </a:tc>
                <a:tc hMerge="1">
                  <a:txBody>
                    <a:bodyPr/>
                    <a:lstStyle/>
                    <a:p>
                      <a:endParaRPr lang="en-US"/>
                    </a:p>
                  </a:txBody>
                  <a:tcPr/>
                </a:tc>
                <a:extLst>
                  <a:ext uri="{0D108BD9-81ED-4DB2-BD59-A6C34878D82A}">
                    <a16:rowId xmlns:a16="http://schemas.microsoft.com/office/drawing/2014/main" val="1506803444"/>
                  </a:ext>
                </a:extLst>
              </a:tr>
              <a:tr h="370840">
                <a:tc>
                  <a:txBody>
                    <a:bodyPr/>
                    <a:lstStyle/>
                    <a:p>
                      <a:r>
                        <a:rPr lang="en-US" sz="2000" b="1" dirty="0"/>
                        <a:t>username</a:t>
                      </a:r>
                    </a:p>
                  </a:txBody>
                  <a:tcPr/>
                </a:tc>
                <a:tc>
                  <a:txBody>
                    <a:bodyPr/>
                    <a:lstStyle/>
                    <a:p>
                      <a:r>
                        <a:rPr lang="en-US" sz="2000" b="1" dirty="0"/>
                        <a:t>count</a:t>
                      </a:r>
                    </a:p>
                  </a:txBody>
                  <a:tcPr/>
                </a:tc>
                <a:extLst>
                  <a:ext uri="{0D108BD9-81ED-4DB2-BD59-A6C34878D82A}">
                    <a16:rowId xmlns:a16="http://schemas.microsoft.com/office/drawing/2014/main" val="4268388891"/>
                  </a:ext>
                </a:extLst>
              </a:tr>
              <a:tr h="370840">
                <a:tc>
                  <a:txBody>
                    <a:bodyPr/>
                    <a:lstStyle/>
                    <a:p>
                      <a:r>
                        <a:rPr lang="en-US" dirty="0"/>
                        <a:t>custserv89</a:t>
                      </a:r>
                    </a:p>
                  </a:txBody>
                  <a:tcPr/>
                </a:tc>
                <a:tc>
                  <a:txBody>
                    <a:bodyPr/>
                    <a:lstStyle/>
                    <a:p>
                      <a:r>
                        <a:rPr lang="en-US" dirty="0"/>
                        <a:t>9834793</a:t>
                      </a:r>
                    </a:p>
                  </a:txBody>
                  <a:tcPr/>
                </a:tc>
                <a:extLst>
                  <a:ext uri="{0D108BD9-81ED-4DB2-BD59-A6C34878D82A}">
                    <a16:rowId xmlns:a16="http://schemas.microsoft.com/office/drawing/2014/main" val="254531751"/>
                  </a:ext>
                </a:extLst>
              </a:tr>
              <a:tr h="370840">
                <a:tc>
                  <a:txBody>
                    <a:bodyPr/>
                    <a:lstStyle/>
                    <a:p>
                      <a:r>
                        <a:rPr lang="en-US" dirty="0"/>
                        <a:t>alrickman</a:t>
                      </a:r>
                    </a:p>
                  </a:txBody>
                  <a:tcPr/>
                </a:tc>
                <a:tc>
                  <a:txBody>
                    <a:bodyPr/>
                    <a:lstStyle/>
                    <a:p>
                      <a:r>
                        <a:rPr lang="en-US" dirty="0"/>
                        <a:t>9453452</a:t>
                      </a:r>
                    </a:p>
                  </a:txBody>
                  <a:tcPr/>
                </a:tc>
                <a:extLst>
                  <a:ext uri="{0D108BD9-81ED-4DB2-BD59-A6C34878D82A}">
                    <a16:rowId xmlns:a16="http://schemas.microsoft.com/office/drawing/2014/main" val="3353271366"/>
                  </a:ext>
                </a:extLst>
              </a:tr>
              <a:tr h="370840">
                <a:tc>
                  <a:txBody>
                    <a:bodyPr/>
                    <a:lstStyle/>
                    <a:p>
                      <a:r>
                        <a:rPr lang="en-US" dirty="0"/>
                        <a:t>sandrabrown</a:t>
                      </a:r>
                    </a:p>
                  </a:txBody>
                  <a:tcPr/>
                </a:tc>
                <a:tc>
                  <a:txBody>
                    <a:bodyPr/>
                    <a:lstStyle/>
                    <a:p>
                      <a:r>
                        <a:rPr lang="en-US" dirty="0"/>
                        <a:t>8350927</a:t>
                      </a:r>
                    </a:p>
                  </a:txBody>
                  <a:tcPr/>
                </a:tc>
                <a:extLst>
                  <a:ext uri="{0D108BD9-81ED-4DB2-BD59-A6C34878D82A}">
                    <a16:rowId xmlns:a16="http://schemas.microsoft.com/office/drawing/2014/main" val="2145997131"/>
                  </a:ext>
                </a:extLst>
              </a:tr>
              <a:tr h="370840">
                <a:tc>
                  <a:txBody>
                    <a:bodyPr/>
                    <a:lstStyle/>
                    <a:p>
                      <a:r>
                        <a:rPr lang="en-US" dirty="0"/>
                        <a:t>vishwashn</a:t>
                      </a:r>
                    </a:p>
                  </a:txBody>
                  <a:tcPr/>
                </a:tc>
                <a:tc>
                  <a:txBody>
                    <a:bodyPr/>
                    <a:lstStyle/>
                    <a:p>
                      <a:r>
                        <a:rPr lang="en-US" dirty="0"/>
                        <a:t>8277314</a:t>
                      </a:r>
                    </a:p>
                  </a:txBody>
                  <a:tcPr/>
                </a:tc>
                <a:extLst>
                  <a:ext uri="{0D108BD9-81ED-4DB2-BD59-A6C34878D82A}">
                    <a16:rowId xmlns:a16="http://schemas.microsoft.com/office/drawing/2014/main" val="1465998208"/>
                  </a:ext>
                </a:extLst>
              </a:tr>
            </a:tbl>
          </a:graphicData>
        </a:graphic>
      </p:graphicFrame>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Search.</a:t>
            </a:r>
          </a:p>
          <a:p>
            <a:pPr marL="0" indent="0">
              <a:spcAft>
                <a:spcPts val="882"/>
              </a:spcAft>
              <a:buNone/>
            </a:pPr>
            <a:endParaRPr lang="en-US" sz="1800" dirty="0">
              <a:solidFill>
                <a:schemeClr val="tx1"/>
              </a:solidFill>
            </a:endParaRPr>
          </a:p>
        </p:txBody>
      </p:sp>
      <p:sp>
        <p:nvSpPr>
          <p:cNvPr id="4" name="TextBox 3">
            <a:extLst>
              <a:ext uri="{FF2B5EF4-FFF2-40B4-BE49-F238E27FC236}">
                <a16:creationId xmlns:a16="http://schemas.microsoft.com/office/drawing/2014/main" id="{D39F05C5-A027-4F6F-A1E8-50D35E4CD55A}"/>
              </a:ext>
            </a:extLst>
          </p:cNvPr>
          <p:cNvSpPr txBox="1"/>
          <p:nvPr/>
        </p:nvSpPr>
        <p:spPr>
          <a:xfrm>
            <a:off x="1450670" y="5870422"/>
            <a:ext cx="5607945"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Search + Indexer for Azure Storage blobs</a:t>
            </a:r>
          </a:p>
        </p:txBody>
      </p:sp>
      <p:pic>
        <p:nvPicPr>
          <p:cNvPr id="5" name="Picture 4" descr="Azure Search indexer for Azure Storage blobs" title="Azure Search Indexer">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450670" y="3835605"/>
            <a:ext cx="5713618" cy="2034817"/>
          </a:xfrm>
          <a:prstGeom prst="rect">
            <a:avLst/>
          </a:prstGeom>
        </p:spPr>
      </p:pic>
      <p:pic>
        <p:nvPicPr>
          <p:cNvPr id="7" name="Picture 6" descr="Mobile device running the PolicyConnect mobile app" title="Mobile device">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3988784"/>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very smart job with the technology they have put into the cloud, so that applications are modifiable, interoperable and secure…we couldn’t be happier running PolicyConnect on Azure.”</a:t>
            </a:r>
          </a:p>
          <a:p>
            <a:pPr marL="0" indent="0">
              <a:buNone/>
            </a:pPr>
            <a:endParaRPr lang="en-US" sz="2800" i="1" dirty="0">
              <a:solidFill>
                <a:schemeClr val="tx1"/>
              </a:solidFill>
            </a:endParaRPr>
          </a:p>
          <a:p>
            <a:pPr marL="0" indent="0">
              <a:buNone/>
            </a:pPr>
            <a:r>
              <a:rPr lang="en-US" sz="2800" dirty="0">
                <a:solidFill>
                  <a:schemeClr val="tx1"/>
                </a:solidFill>
              </a:rPr>
              <a:t>Mirand Lark,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full-text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Azure SQL</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90888" y="3471579"/>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25911" y="4342914"/>
            <a:ext cx="914400" cy="9144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71096" y="2308845"/>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75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AFC3FF-061C-4B34-B3AB-D31BC23D7B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C888F1-494A-4C55-8F6B-6BF7E63FDD35}">
  <ds:schemaRefs>
    <ds:schemaRef ds:uri="http://purl.org/dc/elements/1.1/"/>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2023ac63-7b75-4916-a9ee-591457758eee"/>
    <ds:schemaRef ds:uri="d9c797ad-d7c3-4982-82b7-81352a75e4a5"/>
    <ds:schemaRef ds:uri="http://www.w3.org/XML/1998/namespace"/>
    <ds:schemaRef ds:uri="http://purl.org/dc/terms/"/>
  </ds:schemaRefs>
</ds:datastoreItem>
</file>

<file path=customXml/itemProps3.xml><?xml version="1.0" encoding="utf-8"?>
<ds:datastoreItem xmlns:ds="http://schemas.openxmlformats.org/officeDocument/2006/customXml" ds:itemID="{03CE0C5B-B6CB-4013-BA99-4B82231F49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2999</Words>
  <Application>Microsoft Office PowerPoint</Application>
  <PresentationFormat>Widescreen</PresentationFormat>
  <Paragraphs>263</Paragraphs>
  <Slides>26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solution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2018-09-21T23:56:27Z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ies>
</file>